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7" r:id="rId2"/>
    <p:sldId id="261" r:id="rId3"/>
    <p:sldId id="259" r:id="rId4"/>
    <p:sldId id="260" r:id="rId5"/>
    <p:sldId id="258" r:id="rId6"/>
    <p:sldId id="25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7039" autoAdjust="0"/>
  </p:normalViewPr>
  <p:slideViewPr>
    <p:cSldViewPr snapToGrid="0" snapToObjects="1">
      <p:cViewPr varScale="1">
        <p:scale>
          <a:sx n="128" d="100"/>
          <a:sy n="128" d="100"/>
        </p:scale>
        <p:origin x="-10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5FFC37-424F-8F46-BBA9-15BCD6374BE1}" type="datetimeFigureOut">
              <a:rPr lang="en-US" smtClean="0"/>
              <a:t>6/29/15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47BD04-CE17-7543-A0AB-E340F81559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348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83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So clearly BATF deficiency</a:t>
            </a:r>
            <a:r>
              <a:rPr lang="en-US" baseline="0" dirty="0" smtClean="0"/>
              <a:t> really messes up effector CD8 </a:t>
            </a:r>
            <a:r>
              <a:rPr lang="en-US" baseline="0" dirty="0" err="1" smtClean="0"/>
              <a:t>differentaiton</a:t>
            </a:r>
            <a:r>
              <a:rPr lang="en-US" baseline="0" dirty="0" smtClean="0"/>
              <a:t>.</a:t>
            </a:r>
          </a:p>
          <a:p>
            <a:r>
              <a:rPr lang="en-US" dirty="0" smtClean="0"/>
              <a:t>So BATF is a really important part of the machinery…but where does it fit in the wiring diagram?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893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</a:t>
            </a:r>
            <a:r>
              <a:rPr lang="en-US" baseline="0" dirty="0" smtClean="0"/>
              <a:t> happens to these BATF bound genes during effector </a:t>
            </a:r>
            <a:r>
              <a:rPr lang="en-US" baseline="0" dirty="0" err="1" smtClean="0"/>
              <a:t>differentaition</a:t>
            </a:r>
            <a:r>
              <a:rPr lang="en-US" baseline="0" dirty="0" smtClean="0"/>
              <a:t>?</a:t>
            </a:r>
          </a:p>
          <a:p>
            <a:endParaRPr lang="en-US" baseline="0" dirty="0" smtClean="0"/>
          </a:p>
          <a:p>
            <a:r>
              <a:rPr lang="en-US" baseline="0" dirty="0" smtClean="0"/>
              <a:t>Looked at expression profiles of WT cd8 T cells during effector differentiation </a:t>
            </a:r>
            <a:r>
              <a:rPr lang="en-US" baseline="0" dirty="0" err="1" smtClean="0"/>
              <a:t>focussing</a:t>
            </a:r>
            <a:r>
              <a:rPr lang="en-US" baseline="0" dirty="0" smtClean="0"/>
              <a:t> only on genes bound by BATF.</a:t>
            </a:r>
          </a:p>
          <a:p>
            <a:endParaRPr lang="en-US" baseline="0" dirty="0" smtClean="0"/>
          </a:p>
          <a:p>
            <a:r>
              <a:rPr lang="en-US" baseline="0" dirty="0" smtClean="0"/>
              <a:t>HC analysis showed that target genes highly dynamically regulated during differentiation – highly distinct temporal patterns.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BATF Target genes are overrepresented in these </a:t>
            </a:r>
            <a:r>
              <a:rPr lang="en-US" baseline="0" dirty="0" err="1" smtClean="0"/>
              <a:t>genses</a:t>
            </a:r>
            <a:r>
              <a:rPr lang="en-US" baseline="0" dirty="0" smtClean="0"/>
              <a:t> that are altered </a:t>
            </a:r>
            <a:r>
              <a:rPr lang="en-US" baseline="0" dirty="0" err="1" smtClean="0"/>
              <a:t>duing</a:t>
            </a:r>
            <a:r>
              <a:rPr lang="en-US" baseline="0" dirty="0" smtClean="0"/>
              <a:t> effector differentiation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617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817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49D9624-0140-E74A-A413-6893A6B6BFEC}" type="datetimeFigureOut">
              <a:rPr lang="en-US" smtClean="0"/>
              <a:t>6/29/15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669985-BDED-E648-954C-651852E1B472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7200" y="1517762"/>
            <a:ext cx="82296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3076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49D9624-0140-E74A-A413-6893A6B6BFEC}" type="datetimeFigureOut">
              <a:rPr lang="en-US" smtClean="0"/>
              <a:t>6/29/15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669985-BDED-E648-954C-651852E1B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679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1517762"/>
            <a:ext cx="82296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7414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49D9624-0140-E74A-A413-6893A6B6BFEC}" type="datetimeFigureOut">
              <a:rPr lang="en-US" smtClean="0"/>
              <a:t>6/29/15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669985-BDED-E648-954C-651852E1B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012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Avenir Roman"/>
                <a:cs typeface="Avenir Roman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457200" y="1517762"/>
            <a:ext cx="82296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8172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49D9624-0140-E74A-A413-6893A6B6BFEC}" type="datetimeFigureOut">
              <a:rPr lang="en-US" smtClean="0"/>
              <a:t>6/29/15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669985-BDED-E648-954C-651852E1B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141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9509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2615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4400" b="0" i="0" kern="1200">
          <a:solidFill>
            <a:schemeClr val="tx1"/>
          </a:solidFill>
          <a:latin typeface="+mj-lt"/>
          <a:ea typeface="+mj-ea"/>
          <a:cs typeface="Avenir Roman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bg1">
              <a:lumMod val="50000"/>
            </a:schemeClr>
          </a:solidFill>
          <a:latin typeface="+mn-lt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bg1">
              <a:lumMod val="50000"/>
            </a:schemeClr>
          </a:solidFill>
          <a:latin typeface="+mn-lt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bg1">
              <a:lumMod val="50000"/>
            </a:schemeClr>
          </a:solidFill>
          <a:latin typeface="+mn-lt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bg1">
              <a:lumMod val="50000"/>
            </a:schemeClr>
          </a:solidFill>
          <a:latin typeface="+mn-lt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emf"/><Relationship Id="rId3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Line 1"/>
          <p:cNvSpPr>
            <a:spLocks noChangeShapeType="1"/>
          </p:cNvSpPr>
          <p:nvPr/>
        </p:nvSpPr>
        <p:spPr bwMode="auto">
          <a:xfrm>
            <a:off x="455414" y="3339703"/>
            <a:ext cx="8233172" cy="0"/>
          </a:xfrm>
          <a:prstGeom prst="line">
            <a:avLst/>
          </a:prstGeom>
          <a:noFill/>
          <a:ln w="12700" cap="flat">
            <a:solidFill>
              <a:srgbClr val="888888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355" y="6215063"/>
            <a:ext cx="2609701" cy="482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455414" y="2196703"/>
            <a:ext cx="8229600" cy="1143000"/>
          </a:xfrm>
          <a:ln/>
        </p:spPr>
        <p:txBody>
          <a:bodyPr>
            <a:normAutofit/>
          </a:bodyPr>
          <a:lstStyle/>
          <a:p>
            <a:pPr algn="l"/>
            <a:r>
              <a:rPr lang="en-US" dirty="0" smtClean="0">
                <a:latin typeface="Avenir Book"/>
                <a:cs typeface="Avenir Book"/>
              </a:rPr>
              <a:t>Immune </a:t>
            </a:r>
            <a:r>
              <a:rPr lang="en-US" dirty="0" err="1" smtClean="0">
                <a:latin typeface="Avenir Book"/>
                <a:cs typeface="Avenir Book"/>
              </a:rPr>
              <a:t>SigDB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455414" y="3589338"/>
            <a:ext cx="6308725" cy="2232025"/>
          </a:xfrm>
          <a:ln/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7F7F7F"/>
                </a:solidFill>
              </a:rPr>
              <a:t>Nick Haining, B.M., </a:t>
            </a:r>
            <a:r>
              <a:rPr lang="en-US" dirty="0" err="1">
                <a:solidFill>
                  <a:srgbClr val="7F7F7F"/>
                </a:solidFill>
              </a:rPr>
              <a:t>B.Ch</a:t>
            </a:r>
            <a:r>
              <a:rPr lang="en-US" dirty="0">
                <a:solidFill>
                  <a:srgbClr val="7F7F7F"/>
                </a:solidFill>
              </a:rPr>
              <a:t>.</a:t>
            </a:r>
          </a:p>
          <a:p>
            <a:pPr marL="0" indent="0">
              <a:buNone/>
            </a:pPr>
            <a:endParaRPr lang="en-US" dirty="0" smtClean="0">
              <a:solidFill>
                <a:srgbClr val="7F7F7F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7F7F7F"/>
                </a:solidFill>
              </a:rPr>
              <a:t>Assistant </a:t>
            </a:r>
            <a:r>
              <a:rPr lang="en-US" dirty="0">
                <a:solidFill>
                  <a:srgbClr val="7F7F7F"/>
                </a:solidFill>
              </a:rPr>
              <a:t>Professor of Pediatrics</a:t>
            </a:r>
          </a:p>
          <a:p>
            <a:pPr marL="0" indent="0">
              <a:buNone/>
            </a:pPr>
            <a:r>
              <a:rPr lang="en-US" dirty="0">
                <a:solidFill>
                  <a:srgbClr val="7F7F7F"/>
                </a:solidFill>
              </a:rPr>
              <a:t>Dana-Farber Cancer Institute</a:t>
            </a:r>
          </a:p>
          <a:p>
            <a:pPr marL="0" indent="0">
              <a:buNone/>
            </a:pPr>
            <a:r>
              <a:rPr lang="en-US" dirty="0">
                <a:solidFill>
                  <a:srgbClr val="7F7F7F"/>
                </a:solidFill>
              </a:rPr>
              <a:t>Harvard Medical </a:t>
            </a:r>
            <a:r>
              <a:rPr lang="en-US" dirty="0" smtClean="0">
                <a:solidFill>
                  <a:srgbClr val="7F7F7F"/>
                </a:solidFill>
              </a:rPr>
              <a:t>School</a:t>
            </a:r>
          </a:p>
          <a:p>
            <a:pPr marL="0" indent="0">
              <a:buNone/>
            </a:pPr>
            <a:endParaRPr lang="en-US" dirty="0">
              <a:solidFill>
                <a:srgbClr val="7F7F7F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7F7F7F"/>
                </a:solidFill>
              </a:rPr>
              <a:t>Associate Member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7F7F7F"/>
                </a:solidFill>
              </a:rPr>
              <a:t>Broad Institute of Harvard and MIT</a:t>
            </a:r>
          </a:p>
        </p:txBody>
      </p:sp>
    </p:spTree>
    <p:extLst>
      <p:ext uri="{BB962C8B-B14F-4D97-AF65-F5344CB8AC3E}">
        <p14:creationId xmlns:p14="http://schemas.microsoft.com/office/powerpoint/2010/main" val="3461110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 txBox="1">
            <a:spLocks noChangeArrowheads="1"/>
          </p:cNvSpPr>
          <p:nvPr/>
        </p:nvSpPr>
        <p:spPr>
          <a:xfrm>
            <a:off x="392906" y="3053953"/>
            <a:ext cx="8340328" cy="982266"/>
          </a:xfrm>
          <a:prstGeom prst="rect">
            <a:avLst/>
          </a:prstGeom>
          <a:ln/>
        </p:spPr>
        <p:txBody>
          <a:bodyPr lIns="64291" tIns="32146" rIns="64291" bIns="32146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Avenir Book"/>
                <a:ea typeface="+mj-ea"/>
                <a:cs typeface="+mj-cs"/>
                <a:sym typeface="Helvetica Neue Light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Helvetica Neue Light" charset="0"/>
                <a:ea typeface="ヒラギノ角ゴ ProN W3" charset="0"/>
                <a:cs typeface="ヒラギノ角ゴ ProN W3" charset="0"/>
                <a:sym typeface="Helvetica Neue Light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Helvetica Neue Light" charset="0"/>
                <a:ea typeface="ヒラギノ角ゴ ProN W3" charset="0"/>
                <a:cs typeface="ヒラギノ角ゴ ProN W3" charset="0"/>
                <a:sym typeface="Helvetica Neue Light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Helvetica Neue Light" charset="0"/>
                <a:ea typeface="ヒラギノ角ゴ ProN W3" charset="0"/>
                <a:cs typeface="ヒラギノ角ゴ ProN W3" charset="0"/>
                <a:sym typeface="Helvetica Neue Light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Helvetica Neue Light" charset="0"/>
                <a:ea typeface="ヒラギノ角ゴ ProN W3" charset="0"/>
                <a:cs typeface="ヒラギノ角ゴ ProN W3" charset="0"/>
                <a:sym typeface="Helvetica Neue Light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Helvetica Neue Light" charset="0"/>
                <a:ea typeface="ヒラギノ角ゴ ProN W3" charset="0"/>
                <a:cs typeface="ヒラギノ角ゴ ProN W3" charset="0"/>
                <a:sym typeface="Helvetica Neue Light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Helvetica Neue Light" charset="0"/>
                <a:ea typeface="ヒラギノ角ゴ ProN W3" charset="0"/>
                <a:cs typeface="ヒラギノ角ゴ ProN W3" charset="0"/>
                <a:sym typeface="Helvetica Neue Light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Helvetica Neue Light" charset="0"/>
                <a:ea typeface="ヒラギノ角ゴ ProN W3" charset="0"/>
                <a:cs typeface="ヒラギノ角ゴ ProN W3" charset="0"/>
                <a:sym typeface="Helvetica Neue Light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1"/>
                </a:solidFill>
                <a:latin typeface="Helvetica Neue Light" charset="0"/>
                <a:ea typeface="ヒラギノ角ゴ ProN W3" charset="0"/>
                <a:cs typeface="ヒラギノ角ゴ ProN W3" charset="0"/>
                <a:sym typeface="Helvetica Neue Light" charset="0"/>
              </a:defRPr>
            </a:lvl9pPr>
          </a:lstStyle>
          <a:p>
            <a:r>
              <a:rPr lang="en-US" dirty="0" smtClean="0"/>
              <a:t>What does BATF do that makes it so important for CD8 effector differentiation?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310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BATF binds to target genes within 24 hours of differentiation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2359" y="2464594"/>
            <a:ext cx="2464594" cy="20720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5" y="2464594"/>
            <a:ext cx="2146439" cy="2082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171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BATF binds to many key differentiation genes in CD8 T cells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937" r="85813" b="7568"/>
          <a:stretch/>
        </p:blipFill>
        <p:spPr>
          <a:xfrm>
            <a:off x="500063" y="2678906"/>
            <a:ext cx="1346048" cy="26253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998" t="6937" r="71415" b="7568"/>
          <a:stretch/>
        </p:blipFill>
        <p:spPr>
          <a:xfrm>
            <a:off x="3719274" y="2678906"/>
            <a:ext cx="1384017" cy="26253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289" t="6937" r="36594" b="7568"/>
          <a:stretch/>
        </p:blipFill>
        <p:spPr>
          <a:xfrm>
            <a:off x="5058727" y="2678906"/>
            <a:ext cx="959882" cy="26253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3006" t="6937" r="22054" b="7568"/>
          <a:stretch/>
        </p:blipFill>
        <p:spPr>
          <a:xfrm>
            <a:off x="2272665" y="2678906"/>
            <a:ext cx="1417501" cy="26253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137" t="6937" r="46334" b="7568"/>
          <a:stretch/>
        </p:blipFill>
        <p:spPr>
          <a:xfrm>
            <a:off x="7954175" y="2678906"/>
            <a:ext cx="904075" cy="262532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325" t="6937" r="55559" b="7568"/>
          <a:stretch/>
        </p:blipFill>
        <p:spPr>
          <a:xfrm>
            <a:off x="6393657" y="2678906"/>
            <a:ext cx="1529116" cy="2625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4900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8130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881009"/>
      </p:ext>
    </p:extLst>
  </p:cSld>
  <p:clrMapOvr>
    <a:masterClrMapping/>
  </p:clrMapOvr>
</p:sld>
</file>

<file path=ppt/theme/theme1.xml><?xml version="1.0" encoding="utf-8"?>
<a:theme xmlns:a="http://schemas.openxmlformats.org/drawingml/2006/main" name="Everyday News Gothic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Everyday News Gothic.potx</Template>
  <TotalTime>16</TotalTime>
  <Words>159</Words>
  <Application>Microsoft Macintosh PowerPoint</Application>
  <PresentationFormat>On-screen Show (4:3)</PresentationFormat>
  <Paragraphs>21</Paragraphs>
  <Slides>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Everyday News Gothic</vt:lpstr>
      <vt:lpstr>Immune SigDB</vt:lpstr>
      <vt:lpstr>PowerPoint Presentation</vt:lpstr>
      <vt:lpstr>BATF binds to target genes within 24 hours of differentiation</vt:lpstr>
      <vt:lpstr>BATF binds to many key differentiation genes in CD8 T cells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 Haining</dc:creator>
  <cp:lastModifiedBy>Nick Haining</cp:lastModifiedBy>
  <cp:revision>4</cp:revision>
  <dcterms:created xsi:type="dcterms:W3CDTF">2014-02-13T21:55:41Z</dcterms:created>
  <dcterms:modified xsi:type="dcterms:W3CDTF">2015-06-29T20:09:16Z</dcterms:modified>
</cp:coreProperties>
</file>